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1" r:id="rId5"/>
    <p:sldId id="27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5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6C64CEC-EAFC-4F3E-9D33-CF71373FFF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047B464-9F12-4132-AB18-EF6949F7F4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49A0C4-19E3-4CB7-A0CE-A591ABBE3C4D}" type="datetime1">
              <a:rPr lang="es-ES" smtClean="0"/>
              <a:t>28/10/2023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BA083B1-3BC2-484E-AFAD-070AE8A317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26AA960-F8D2-4942-80CF-768EF78ED9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BC2BC-E3B0-4EB8-B491-5C1109F9CB2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37420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803FFA6-7A9A-4C4D-A8DB-853C2EEDFE96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0730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1288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á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b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b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á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b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b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b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b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b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b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b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b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b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b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b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b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b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b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b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b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b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b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b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b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b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b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b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b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á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b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b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b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b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b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b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b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b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b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b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b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á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b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b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b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b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b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b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b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b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b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b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b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b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b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A0CA0AF3-38EB-4C63-8219-1BB50E1DE642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C4CEBC-8241-4D36-9AE9-2F7827A2AB82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CF86A2-5975-430E-A6E1-BD589C3F53FA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E108C3-FC2A-4A8A-AC92-EA51B902A531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0" name="Cuadro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Cuadro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62AA30-5A4A-4C4F-90B9-3E19351EA7E7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EF6314-BF1E-4D9F-B381-C1CADA8C0092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tex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719E82-A331-4C72-B82B-5BADCE141852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5345DB-BC09-4F2D-A950-B5824E6179D5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DB2A24-9D58-4203-8723-A461A06D087E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B6E4BD-E62C-4E2F-937A-C3A4DB855F30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54C683-0777-4D8C-AF75-A78D3205BAC8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BBE8E3-4A21-45D7-A860-DFDA026419EC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FD387C-7178-4981-AEA8-6F8B6F75A91E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E1022B-32BE-4FE1-92B8-C5149277BA50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D2895C-9724-44AD-A1CB-C4CD2333D14A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4771A7-61FB-45DE-8598-173673CE36D3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B77F93-129F-44A2-8E92-7F7A3AA89FC7}" type="datetime1">
              <a:rPr lang="es-ES" noProof="0" smtClean="0"/>
              <a:t>28/10/2023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á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b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b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b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b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b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b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b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b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b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b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í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b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b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b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b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á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b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b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b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b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b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b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b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b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b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b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b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b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b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b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b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b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b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b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b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á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E95752A-3CB1-471B-A60A-70B55E468DDA}" type="datetime1">
              <a:rPr lang="es-ES" noProof="0" smtClean="0"/>
              <a:t>28/10/2023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á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79" name="Imagen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n 4" descr="Primer plano de la tarjeta de circuitos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ctángulo con esquinas opuestas redondeadas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b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85" name="Forma lib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86" name="Forma lib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87" name="Forma lib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88" name="Forma lib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89" name="Forma lib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0" name="Forma lib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1" name="Forma lib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2" name="Forma lib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3" name="Rectá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4" name="Forma lib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5" name="Forma lib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6" name="Forma lib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7" name="Forma lib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8" name="Forma lib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99" name="Forma lib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100" name="Forma lib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101" name="Forma lib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102" name="Forma lib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  <p:sp>
            <p:nvSpPr>
              <p:cNvPr id="103" name="Rectá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CO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8370" y="1686757"/>
            <a:ext cx="6896630" cy="2009473"/>
          </a:xfrm>
        </p:spPr>
        <p:txBody>
          <a:bodyPr rtlCol="0">
            <a:normAutofit/>
          </a:bodyPr>
          <a:lstStyle/>
          <a:p>
            <a:pPr algn="ctr" rtl="0"/>
            <a:r>
              <a:rPr lang="es-ES" sz="3200" dirty="0"/>
              <a:t>Análisis de seguridad entre microservicios con Amazon Web </a:t>
            </a:r>
            <a:r>
              <a:rPr lang="es-ES" sz="3200" dirty="0" err="1"/>
              <a:t>Service</a:t>
            </a:r>
            <a:endParaRPr lang="es-ES" sz="32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algn="ctr" rtl="0"/>
            <a:r>
              <a:rPr lang="es-ES" dirty="0"/>
              <a:t>Arquitectura de software</a:t>
            </a:r>
          </a:p>
          <a:p>
            <a:pPr algn="ctr" rtl="0"/>
            <a:r>
              <a:rPr lang="es-ES" dirty="0"/>
              <a:t>Universidad popular del cesar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4A789A-C91B-86EE-CBD2-BF1CFF620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1" i="0" dirty="0">
                <a:effectLst/>
                <a:latin typeface="Söhne"/>
              </a:rPr>
              <a:t>Conclusión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9790EA-9EE7-CF56-C287-CD974036F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ES" sz="2800" b="0" i="0" dirty="0">
                <a:effectLst/>
                <a:latin typeface="Söhne"/>
              </a:rPr>
              <a:t>Se destaca que Amazon Web </a:t>
            </a:r>
            <a:r>
              <a:rPr lang="es-ES" sz="2800" b="0" i="0" dirty="0" err="1">
                <a:effectLst/>
                <a:latin typeface="Söhne"/>
              </a:rPr>
              <a:t>Service</a:t>
            </a:r>
            <a:r>
              <a:rPr lang="es-ES" sz="2800" b="0" i="0" dirty="0">
                <a:effectLst/>
                <a:latin typeface="Söhne"/>
              </a:rPr>
              <a:t> proporciona un alto nivel de seguridad que puede considerarse impenetrable.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800" b="0" i="0" dirty="0">
                <a:effectLst/>
                <a:latin typeface="Söhne"/>
              </a:rPr>
              <a:t>El uso de KMS y la encriptación de datos protegen eficazmente la información tanto interna como externamente.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800" b="0" i="0" dirty="0">
                <a:effectLst/>
                <a:latin typeface="Söhne"/>
              </a:rPr>
              <a:t>Se mencionan posibles áreas de investigación futuras, como la transmisión segura de datos punto a punto y el rendimiento en bases de datos altamente demandadas.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40379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12B468-FB8C-BAB3-E819-405496101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BIBLIOGRAFIA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A29B5C-451D-C497-4777-C1CAC4CC7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Cárdenas-Sánchez, B. C., &amp; Olarte-Rojas, C. A. (2022). Análisis de seguridad entre microservicios con Amazon Web </a:t>
            </a:r>
            <a:r>
              <a:rPr lang="es-CO" dirty="0" err="1"/>
              <a:t>Service</a:t>
            </a:r>
            <a:r>
              <a:rPr lang="es-CO" dirty="0"/>
              <a:t>. Revista Logos Ciencia &amp; Tecnología, 14(2), 42-52. https://doi.org/10.22335/rlct.v14i2.1546</a:t>
            </a:r>
          </a:p>
        </p:txBody>
      </p:sp>
    </p:spTree>
    <p:extLst>
      <p:ext uri="{BB962C8B-B14F-4D97-AF65-F5344CB8AC3E}">
        <p14:creationId xmlns:p14="http://schemas.microsoft.com/office/powerpoint/2010/main" val="3107275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888BA4-81B1-5798-7AC9-D78C280AB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CO" sz="3200" dirty="0"/>
              <a:t>INTEGRANTES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8461A1-C35A-4571-8967-9468A42EB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83325"/>
          </a:xfrm>
        </p:spPr>
        <p:txBody>
          <a:bodyPr>
            <a:normAutofit fontScale="25000" lnSpcReduction="20000"/>
          </a:bodyPr>
          <a:lstStyle/>
          <a:p>
            <a:r>
              <a:rPr lang="es-CO" sz="12800" dirty="0"/>
              <a:t>Diego Villa Cardona</a:t>
            </a:r>
          </a:p>
          <a:p>
            <a:r>
              <a:rPr lang="es-CO" sz="12800" dirty="0"/>
              <a:t>Franklin Morantes</a:t>
            </a:r>
          </a:p>
          <a:p>
            <a:r>
              <a:rPr lang="es-CO" sz="12800" dirty="0"/>
              <a:t>Ricardo Carmona Araujo</a:t>
            </a:r>
          </a:p>
          <a:p>
            <a:r>
              <a:rPr lang="es-CO" sz="12800" dirty="0"/>
              <a:t>Carlos Romero González</a:t>
            </a:r>
          </a:p>
          <a:p>
            <a:endParaRPr lang="es-CO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s-CO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s-CO" sz="6400" b="1" i="0" u="none" strike="noStrike" baseline="0" dirty="0">
                <a:latin typeface="Arial" panose="020B0604020202020204" pitchFamily="34" charset="0"/>
              </a:rPr>
              <a:t>UNIVERSIDAD POPULAR DEL CESAR </a:t>
            </a:r>
            <a:endParaRPr lang="es-CO" sz="6400" b="0" i="0" u="none" strike="noStrike" baseline="0" dirty="0">
              <a:latin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s-CO" sz="6400" b="1" i="0" u="none" strike="noStrike" baseline="0" dirty="0">
                <a:latin typeface="Arial" panose="020B0604020202020204" pitchFamily="34" charset="0"/>
              </a:rPr>
              <a:t>INGENIERIA DE SISTEMAS </a:t>
            </a:r>
            <a:endParaRPr lang="es-CO" sz="6400" b="0" i="0" u="none" strike="noStrike" baseline="0" dirty="0">
              <a:latin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s-CO" sz="6400" b="1" i="0" u="none" strike="noStrike" baseline="0" dirty="0">
                <a:latin typeface="Arial" panose="020B0604020202020204" pitchFamily="34" charset="0"/>
              </a:rPr>
              <a:t>ESPECIALIZACIÓN INGENIERIA DE SOFTWARE </a:t>
            </a:r>
            <a:endParaRPr lang="es-CO" sz="6400" b="0" i="0" u="none" strike="noStrike" baseline="0" dirty="0">
              <a:latin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s-CO" sz="6400" b="1" i="0" u="none" strike="noStrike" baseline="0" dirty="0">
                <a:latin typeface="Arial" panose="020B0604020202020204" pitchFamily="34" charset="0"/>
              </a:rPr>
              <a:t>VALLEDUPAR </a:t>
            </a:r>
            <a:endParaRPr lang="es-CO" sz="6400" b="0" i="0" u="none" strike="noStrike" baseline="0" dirty="0">
              <a:latin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s-CO" sz="6400" b="1" i="0" u="none" strike="noStrike" baseline="0" dirty="0">
                <a:latin typeface="Arial" panose="020B0604020202020204" pitchFamily="34" charset="0"/>
              </a:rPr>
              <a:t>2023 </a:t>
            </a:r>
            <a:endParaRPr lang="es-CO" sz="6400" dirty="0"/>
          </a:p>
        </p:txBody>
      </p:sp>
    </p:spTree>
    <p:extLst>
      <p:ext uri="{BB962C8B-B14F-4D97-AF65-F5344CB8AC3E}">
        <p14:creationId xmlns:p14="http://schemas.microsoft.com/office/powerpoint/2010/main" val="2661468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á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/>
            </a:p>
          </p:txBody>
        </p:sp>
        <p:pic>
          <p:nvPicPr>
            <p:cNvPr id="176" name="Imagen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n 3" descr="Primer plano de la tarjeta de circuitos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l="17220" r="9210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á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0" name="Forma lib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1" name="Forma lib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2" name="Rectá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3" name="Forma lib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4" name="Forma lib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5" name="Forma lib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6" name="Forma lib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7" name="Forma lib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8" name="Forma lib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89" name="Forma lib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0" name="Forma lib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1" name="Forma lib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2" name="Forma lib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3" name="Forma lib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4" name="Forma lib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5" name="Forma lib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6" name="Forma lib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7" name="Forma lib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8" name="Forma lib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199" name="Forma lib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0" name="Forma lib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1" name="Forma lib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2" name="Forma lib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3" name="Forma lib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4" name="Forma lib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5" name="Forma lib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6" name="Forma lib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7" name="Rectá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8" name="Forma lib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09" name="Forma lib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0" name="Forma lib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1" name="Forma lib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2" name="Forma lib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3" name="Forma lib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4" name="Forma lib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5" name="Forma lib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6" name="Forma lib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7" name="Forma lib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8" name="Forma lib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19" name="Rectá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0" name="Forma lib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1" name="Forma lib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2" name="Forma lib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3" name="Forma lib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4" name="Forma lib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5" name="Forma lib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6" name="Forma lib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7" name="Forma lib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8" name="Forma lib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29" name="Forma lib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30" name="Forma lib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31" name="Forma lib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  <p:sp>
          <p:nvSpPr>
            <p:cNvPr id="232" name="Forma lib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6" name="Título 5">
            <a:extLst>
              <a:ext uri="{FF2B5EF4-FFF2-40B4-BE49-F238E27FC236}">
                <a16:creationId xmlns:a16="http://schemas.microsoft.com/office/drawing/2014/main" id="{1BF20E0D-A386-0659-3E0B-2B01EE888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6150" y="341313"/>
            <a:ext cx="3751261" cy="1460500"/>
          </a:xfrm>
        </p:spPr>
        <p:txBody>
          <a:bodyPr/>
          <a:lstStyle/>
          <a:p>
            <a:r>
              <a:rPr lang="es-CO" dirty="0"/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01E311E-1795-96EC-CEF3-360B75DBB7F0}"/>
              </a:ext>
            </a:extLst>
          </p:cNvPr>
          <p:cNvSpPr txBox="1"/>
          <p:nvPr/>
        </p:nvSpPr>
        <p:spPr>
          <a:xfrm>
            <a:off x="6809173" y="2066925"/>
            <a:ext cx="496848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El incremento en la inversión en ciberseguridad es una respuesta a la creciente amenaza de la ciberdelincuencia y las fugas de datos.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pandemia de COVID-19 ha aumentado la cibercriminalidad y los delitos informáticos.</a:t>
            </a:r>
          </a:p>
          <a:p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El artículo se centra en el uso de Amazon Web </a:t>
            </a:r>
            <a:r>
              <a:rPr lang="es-ES" dirty="0" err="1"/>
              <a:t>Service</a:t>
            </a:r>
            <a:r>
              <a:rPr lang="es-ES" dirty="0"/>
              <a:t> (AWS) para mejorar la seguridad de microservicios a través del cifrado y la protección de datos.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96BD25-3CA6-BDC8-BC23-102369BC4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4000" dirty="0"/>
              <a:t>Metodología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D06EEB-8093-D991-0F11-DF2EF6118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Söhne"/>
              </a:rPr>
              <a:t>La investigación se basa en una </a:t>
            </a:r>
            <a:r>
              <a:rPr lang="es-ES" b="1" i="1" dirty="0">
                <a:effectLst/>
                <a:latin typeface="Söhne"/>
              </a:rPr>
              <a:t>metodología cualitativa </a:t>
            </a:r>
            <a:r>
              <a:rPr lang="es-ES" b="0" i="0" dirty="0">
                <a:effectLst/>
                <a:latin typeface="Söhne"/>
              </a:rPr>
              <a:t>y se enfoca en la encriptación y protección de datos en microservicios en </a:t>
            </a:r>
            <a:r>
              <a:rPr lang="es-ES" b="0" i="1" dirty="0">
                <a:effectLst/>
                <a:latin typeface="Söhne"/>
              </a:rPr>
              <a:t>AWS</a:t>
            </a:r>
            <a:r>
              <a:rPr lang="es-ES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Söhne"/>
              </a:rPr>
              <a:t>Se utiliza información de fuentes oficiales de Amazon Web </a:t>
            </a:r>
            <a:r>
              <a:rPr lang="es-ES" b="0" i="0" dirty="0" err="1">
                <a:effectLst/>
                <a:latin typeface="Söhne"/>
              </a:rPr>
              <a:t>Services</a:t>
            </a:r>
            <a:r>
              <a:rPr lang="es-ES" b="0" i="0" dirty="0"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Söhne"/>
              </a:rPr>
              <a:t>El análisis se centra en </a:t>
            </a:r>
            <a:r>
              <a:rPr lang="es-ES" b="1" i="1" dirty="0">
                <a:effectLst/>
                <a:latin typeface="Söhne"/>
              </a:rPr>
              <a:t>comparar</a:t>
            </a:r>
            <a:r>
              <a:rPr lang="es-ES" b="0" i="0" dirty="0">
                <a:effectLst/>
                <a:latin typeface="Söhne"/>
              </a:rPr>
              <a:t> cómo se ve la información cifrada ante intentos de robo de datos.</a:t>
            </a:r>
          </a:p>
          <a:p>
            <a:pPr marL="0" indent="0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66984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A05162-30C7-085F-C0A8-D855B105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b="1" i="0" dirty="0">
                <a:effectLst/>
                <a:latin typeface="Söhne"/>
              </a:rPr>
              <a:t>Amenazas cibernéticas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7C68E21-4967-8BB7-0F08-DDC9F8D8B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Söhne"/>
              </a:rPr>
              <a:t>La ciberdelincuencia ha aumentado significativamente en los últimos años, con numerosos ataques a grandes empresas.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b="0" i="0" dirty="0">
                <a:effectLst/>
                <a:latin typeface="Söhne"/>
              </a:rPr>
              <a:t>Los ciberdelincuentes pueden </a:t>
            </a:r>
            <a:r>
              <a:rPr lang="es-ES" b="1" i="1" dirty="0">
                <a:effectLst/>
                <a:latin typeface="Söhne"/>
              </a:rPr>
              <a:t>robar</a:t>
            </a:r>
            <a:r>
              <a:rPr lang="es-ES" b="0" i="0" dirty="0">
                <a:effectLst/>
                <a:latin typeface="Söhne"/>
              </a:rPr>
              <a:t> información o </a:t>
            </a:r>
            <a:r>
              <a:rPr lang="es-ES" b="1" i="1" dirty="0">
                <a:effectLst/>
                <a:latin typeface="Söhne"/>
              </a:rPr>
              <a:t>secuestrarla</a:t>
            </a:r>
            <a:r>
              <a:rPr lang="es-ES" b="0" i="0" dirty="0">
                <a:effectLst/>
                <a:latin typeface="Söhne"/>
              </a:rPr>
              <a:t> para pedir rescates en forma de </a:t>
            </a:r>
            <a:r>
              <a:rPr lang="es-ES" b="0" i="0" dirty="0" err="1">
                <a:effectLst/>
                <a:latin typeface="Söhne"/>
              </a:rPr>
              <a:t>ransomware</a:t>
            </a:r>
            <a:r>
              <a:rPr lang="es-ES" b="0" i="0" dirty="0">
                <a:effectLst/>
                <a:latin typeface="Söhne"/>
              </a:rPr>
              <a:t>.</a:t>
            </a:r>
          </a:p>
          <a:p>
            <a:pPr marL="0" indent="0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40082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0797B8-AC6B-F4C0-95C9-1CCB397BE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dirty="0"/>
              <a:t>Cloud Computing </a:t>
            </a:r>
            <a:r>
              <a:rPr lang="es-CO" dirty="0" err="1"/>
              <a:t>Service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485C06-F600-3F31-8D5E-8422C013D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/>
              <a:t>El </a:t>
            </a:r>
            <a:r>
              <a:rPr lang="es-ES" sz="2800" dirty="0" err="1"/>
              <a:t>cloud</a:t>
            </a:r>
            <a:r>
              <a:rPr lang="es-ES" sz="2800" dirty="0"/>
              <a:t> </a:t>
            </a:r>
            <a:r>
              <a:rPr lang="es-ES" sz="2800" dirty="0" err="1"/>
              <a:t>computing</a:t>
            </a:r>
            <a:r>
              <a:rPr lang="es-ES" sz="2800" dirty="0"/>
              <a:t> </a:t>
            </a:r>
            <a:r>
              <a:rPr lang="es-ES" sz="2800" dirty="0" err="1"/>
              <a:t>service</a:t>
            </a:r>
            <a:r>
              <a:rPr lang="es-ES" sz="2800" dirty="0"/>
              <a:t> incluye </a:t>
            </a:r>
            <a:r>
              <a:rPr lang="es-ES" sz="2800" dirty="0" err="1"/>
              <a:t>Infraestructure</a:t>
            </a:r>
            <a:r>
              <a:rPr lang="es-ES" sz="2800" dirty="0"/>
              <a:t> as a </a:t>
            </a:r>
            <a:r>
              <a:rPr lang="es-ES" sz="2800" dirty="0" err="1"/>
              <a:t>Service</a:t>
            </a:r>
            <a:r>
              <a:rPr lang="es-ES" sz="2800" dirty="0"/>
              <a:t> (IaaS), </a:t>
            </a:r>
            <a:r>
              <a:rPr lang="es-ES" sz="2800" dirty="0" err="1"/>
              <a:t>Platform</a:t>
            </a:r>
            <a:r>
              <a:rPr lang="es-ES" sz="2800" dirty="0"/>
              <a:t> as a </a:t>
            </a:r>
            <a:r>
              <a:rPr lang="es-ES" sz="2800" dirty="0" err="1"/>
              <a:t>Service</a:t>
            </a:r>
            <a:r>
              <a:rPr lang="es-ES" sz="2800" dirty="0"/>
              <a:t> (PaaS) y Software as a </a:t>
            </a:r>
            <a:r>
              <a:rPr lang="es-ES" sz="2800" dirty="0" err="1"/>
              <a:t>Service</a:t>
            </a:r>
            <a:r>
              <a:rPr lang="es-ES" sz="2800" dirty="0"/>
              <a:t> (SaaS).</a:t>
            </a:r>
          </a:p>
          <a:p>
            <a:r>
              <a:rPr lang="es-ES" sz="2800" dirty="0"/>
              <a:t>Estos servicios permiten </a:t>
            </a:r>
            <a:r>
              <a:rPr lang="es-ES" sz="2800" b="1" i="1" dirty="0"/>
              <a:t>escalabilidad</a:t>
            </a:r>
            <a:r>
              <a:rPr lang="es-ES" sz="2800" dirty="0"/>
              <a:t> y </a:t>
            </a:r>
            <a:r>
              <a:rPr lang="es-ES" sz="2800" b="1" i="1" dirty="0"/>
              <a:t>flexibilidad</a:t>
            </a:r>
            <a:r>
              <a:rPr lang="es-ES" sz="2800" dirty="0"/>
              <a:t> en la infraestructura y el software.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1132343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A7791-1F9D-5C16-BFBF-1EC2DA71D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Algoritmos de Encriptación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E77E3B-9131-75D3-D1BF-F2A22C0F5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/>
              <a:t>El artículo menciona dos algoritmos de encriptación: </a:t>
            </a:r>
            <a:r>
              <a:rPr lang="es-ES" sz="2800" i="1" dirty="0"/>
              <a:t>AES</a:t>
            </a:r>
            <a:r>
              <a:rPr lang="es-ES" sz="2800" dirty="0"/>
              <a:t> (</a:t>
            </a:r>
            <a:r>
              <a:rPr lang="es-ES" sz="2800" dirty="0" err="1"/>
              <a:t>Advanced</a:t>
            </a:r>
            <a:r>
              <a:rPr lang="es-ES" sz="2800" dirty="0"/>
              <a:t> </a:t>
            </a:r>
            <a:r>
              <a:rPr lang="es-ES" sz="2800" dirty="0" err="1"/>
              <a:t>Encryption</a:t>
            </a:r>
            <a:r>
              <a:rPr lang="es-ES" sz="2800" dirty="0"/>
              <a:t> Standard) y </a:t>
            </a:r>
            <a:r>
              <a:rPr lang="es-ES" sz="2800" i="1" dirty="0"/>
              <a:t>GCM</a:t>
            </a:r>
            <a:r>
              <a:rPr lang="es-ES" sz="2800" dirty="0"/>
              <a:t> (Galois/</a:t>
            </a:r>
            <a:r>
              <a:rPr lang="es-ES" sz="2800" dirty="0" err="1"/>
              <a:t>Counter</a:t>
            </a:r>
            <a:r>
              <a:rPr lang="es-ES" sz="2800" dirty="0"/>
              <a:t> </a:t>
            </a:r>
            <a:r>
              <a:rPr lang="es-ES" sz="2800" dirty="0" err="1"/>
              <a:t>Mode</a:t>
            </a:r>
            <a:r>
              <a:rPr lang="es-ES" sz="2800" dirty="0"/>
              <a:t>).</a:t>
            </a:r>
          </a:p>
          <a:p>
            <a:r>
              <a:rPr lang="es-ES" sz="2800" i="1" dirty="0"/>
              <a:t>AES</a:t>
            </a:r>
            <a:r>
              <a:rPr lang="es-ES" sz="2800" dirty="0"/>
              <a:t> utiliza llaves simétricas y es altamente seguro.</a:t>
            </a:r>
          </a:p>
          <a:p>
            <a:r>
              <a:rPr lang="es-ES" sz="2800" i="1" dirty="0"/>
              <a:t>GCM</a:t>
            </a:r>
            <a:r>
              <a:rPr lang="es-ES" sz="2800" dirty="0"/>
              <a:t> se enfoca en la velocidad de cifrado.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3464516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FC9524-5C86-8133-55B1-5FDE45CE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0" dirty="0">
                <a:effectLst/>
                <a:latin typeface="Söhne"/>
              </a:rPr>
              <a:t>Servicios de Amazon Web </a:t>
            </a:r>
            <a:r>
              <a:rPr lang="es-ES" b="1" i="0" dirty="0" err="1">
                <a:effectLst/>
                <a:latin typeface="Söhne"/>
              </a:rPr>
              <a:t>Service</a:t>
            </a:r>
            <a:r>
              <a:rPr lang="es-ES" b="1" i="0" dirty="0">
                <a:effectLst/>
                <a:latin typeface="Söhne"/>
              </a:rPr>
              <a:t> y Protección de Datos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95B440-FA33-0716-250F-37B90657D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s-ES" sz="2800" b="0" i="0" dirty="0">
                <a:effectLst/>
                <a:latin typeface="Söhne"/>
              </a:rPr>
              <a:t>Amazon Web </a:t>
            </a:r>
            <a:r>
              <a:rPr lang="es-ES" sz="2800" b="0" i="0" dirty="0" err="1">
                <a:effectLst/>
                <a:latin typeface="Söhne"/>
              </a:rPr>
              <a:t>Service</a:t>
            </a:r>
            <a:r>
              <a:rPr lang="es-ES" sz="2800" b="0" i="0" dirty="0">
                <a:effectLst/>
                <a:latin typeface="Söhne"/>
              </a:rPr>
              <a:t> ofrece varios servicios para construir microservicios y proteger datos, incluyendo Amazon ECS, Amazon EKS, Amazon EBS, Amazon </a:t>
            </a:r>
            <a:r>
              <a:rPr lang="es-ES" sz="2800" b="0" i="0" dirty="0" err="1">
                <a:effectLst/>
                <a:latin typeface="Söhne"/>
              </a:rPr>
              <a:t>Macie</a:t>
            </a:r>
            <a:r>
              <a:rPr lang="es-ES" sz="2800" b="0" i="0" dirty="0">
                <a:effectLst/>
                <a:latin typeface="Söhne"/>
              </a:rPr>
              <a:t>, Amazon KMS, Amazon RDS y Amazon </a:t>
            </a:r>
            <a:r>
              <a:rPr lang="es-ES" sz="2800" b="0" i="0" dirty="0" err="1">
                <a:effectLst/>
                <a:latin typeface="Söhne"/>
              </a:rPr>
              <a:t>Secrets</a:t>
            </a:r>
            <a:r>
              <a:rPr lang="es-ES" sz="2800" b="0" i="0" dirty="0">
                <a:effectLst/>
                <a:latin typeface="Söhne"/>
              </a:rPr>
              <a:t> Manager.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ES" sz="2800" b="0" i="0" dirty="0">
                <a:effectLst/>
                <a:latin typeface="Söhne"/>
              </a:rPr>
              <a:t>Estos servicios permiten el cifrado y la protección de datos en diferentes niveles de infraestructura.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33980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7CF9C8-C290-53DF-0C1E-77AFFE5E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Caso de estudio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FD731D-24A2-A7E8-B01D-861D4F803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ES" sz="2800" b="0" i="0" dirty="0">
                <a:effectLst/>
                <a:latin typeface="Söhne"/>
              </a:rPr>
              <a:t>Se presenta un caso de estudio donde se encripta un archivo de datos simulado en Amazon S3 y una base de datos en Amazon RDS utilizando KMS.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2800" b="0" i="0" dirty="0">
                <a:effectLst/>
                <a:latin typeface="Söhne"/>
              </a:rPr>
              <a:t>Se muestra cómo la información permanece ilegible incluso si se intenta acceder sin las claves adecuadas.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ES" sz="2800" b="0" i="0" dirty="0">
                <a:effectLst/>
                <a:latin typeface="Söhne"/>
              </a:rPr>
              <a:t>Se demuestra la eficacia de KMS en la protección de datos en AWS.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712421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57_TF45165253" id="{28A1825B-CA0F-4D67-9785-55DD8DA7BCD9}" vid="{0BFE6581-3A41-4C3B-BF41-7EE5BD70DA4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de circuito</Template>
  <TotalTime>136</TotalTime>
  <Words>519</Words>
  <Application>Microsoft Office PowerPoint</Application>
  <PresentationFormat>Panorámica</PresentationFormat>
  <Paragraphs>49</Paragraphs>
  <Slides>11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Söhne</vt:lpstr>
      <vt:lpstr>Tw Cen MT</vt:lpstr>
      <vt:lpstr>Circuito</vt:lpstr>
      <vt:lpstr>Análisis de seguridad entre microservicios con Amazon Web Service</vt:lpstr>
      <vt:lpstr>INTEGRANTES</vt:lpstr>
      <vt:lpstr>Introducción</vt:lpstr>
      <vt:lpstr>Metodología</vt:lpstr>
      <vt:lpstr>Amenazas cibernéticas</vt:lpstr>
      <vt:lpstr>Cloud Computing Service</vt:lpstr>
      <vt:lpstr>Algoritmos de Encriptación</vt:lpstr>
      <vt:lpstr>Servicios de Amazon Web Service y Protección de Datos</vt:lpstr>
      <vt:lpstr>Caso de estudio</vt:lpstr>
      <vt:lpstr>Conclusión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Análisis de seguridad entre microservicios con Amazon Web Service</dc:title>
  <dc:creator>Ricardo</dc:creator>
  <cp:lastModifiedBy>Carlos Ernesto Romero Gonzalez</cp:lastModifiedBy>
  <cp:revision>16</cp:revision>
  <dcterms:created xsi:type="dcterms:W3CDTF">2023-10-28T16:34:34Z</dcterms:created>
  <dcterms:modified xsi:type="dcterms:W3CDTF">2023-10-28T18:53:14Z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